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69" r:id="rId4"/>
    <p:sldId id="270" r:id="rId5"/>
    <p:sldId id="271" r:id="rId6"/>
    <p:sldId id="272" r:id="rId7"/>
    <p:sldId id="274" r:id="rId8"/>
    <p:sldId id="27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 isabel arroyo manrique" initials="aiam" lastIdx="1" clrIdx="0">
    <p:extLst>
      <p:ext uri="{19B8F6BF-5375-455C-9EA6-DF929625EA0E}">
        <p15:presenceInfo xmlns:p15="http://schemas.microsoft.com/office/powerpoint/2012/main" userId="3ba8bfb2913ced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4/21/2020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4/21/2020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4/21/2020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EC53C5-C33A-48A3-8AD9-646A5B1074DE}"/>
              </a:ext>
            </a:extLst>
          </p:cNvPr>
          <p:cNvSpPr>
            <a:spLocks noGrp="1"/>
          </p:cNvSpPr>
          <p:nvPr>
            <p:ph type="ctrTitle"/>
          </p:nvPr>
        </p:nvSpPr>
        <p:spPr/>
        <p:txBody>
          <a:bodyPr>
            <a:normAutofit/>
          </a:bodyPr>
          <a:lstStyle/>
          <a:p>
            <a:pPr algn="ctr"/>
            <a:r>
              <a:rPr lang="es-ES" sz="5400" dirty="0">
                <a:solidFill>
                  <a:srgbClr val="FF0000"/>
                </a:solidFill>
              </a:rPr>
              <a:t>Apoyo lengua</a:t>
            </a:r>
            <a:br>
              <a:rPr lang="es-ES" sz="5400" dirty="0">
                <a:solidFill>
                  <a:srgbClr val="FF0000"/>
                </a:solidFill>
              </a:rPr>
            </a:br>
            <a:r>
              <a:rPr lang="es-ES" sz="5400" dirty="0">
                <a:solidFill>
                  <a:srgbClr val="FF0000"/>
                </a:solidFill>
              </a:rPr>
              <a:t>Semana  del 27 al 30</a:t>
            </a:r>
          </a:p>
        </p:txBody>
      </p:sp>
      <p:sp>
        <p:nvSpPr>
          <p:cNvPr id="3" name="Subtítulo 2">
            <a:extLst>
              <a:ext uri="{FF2B5EF4-FFF2-40B4-BE49-F238E27FC236}">
                <a16:creationId xmlns:a16="http://schemas.microsoft.com/office/drawing/2014/main" id="{4DF43C1E-FEC1-4288-8B03-89CC9756D224}"/>
              </a:ext>
            </a:extLst>
          </p:cNvPr>
          <p:cNvSpPr>
            <a:spLocks noGrp="1"/>
          </p:cNvSpPr>
          <p:nvPr>
            <p:ph type="subTitle" idx="1"/>
          </p:nvPr>
        </p:nvSpPr>
        <p:spPr>
          <a:xfrm>
            <a:off x="2417780" y="3623969"/>
            <a:ext cx="8637072" cy="977621"/>
          </a:xfrm>
        </p:spPr>
        <p:txBody>
          <a:bodyPr>
            <a:noAutofit/>
          </a:bodyPr>
          <a:lstStyle/>
          <a:p>
            <a:r>
              <a:rPr lang="es-ES" sz="2400" dirty="0"/>
              <a:t>Repaso de:</a:t>
            </a:r>
          </a:p>
          <a:p>
            <a:r>
              <a:rPr lang="es-ES" sz="2400" dirty="0">
                <a:solidFill>
                  <a:srgbClr val="0070C0"/>
                </a:solidFill>
              </a:rPr>
              <a:t>La narración: introducción, nudo y desenlace</a:t>
            </a:r>
          </a:p>
          <a:p>
            <a:r>
              <a:rPr lang="es-ES" sz="2400" dirty="0">
                <a:solidFill>
                  <a:srgbClr val="0070C0"/>
                </a:solidFill>
              </a:rPr>
              <a:t>antónimos</a:t>
            </a:r>
          </a:p>
          <a:p>
            <a:r>
              <a:rPr lang="es-ES" sz="2400" dirty="0">
                <a:solidFill>
                  <a:srgbClr val="0070C0"/>
                </a:solidFill>
              </a:rPr>
              <a:t>El sustantivo: clases</a:t>
            </a:r>
          </a:p>
        </p:txBody>
      </p:sp>
      <p:pic>
        <p:nvPicPr>
          <p:cNvPr id="4" name="NARRACIÓN">
            <a:hlinkClick r:id="" action="ppaction://media"/>
            <a:extLst>
              <a:ext uri="{FF2B5EF4-FFF2-40B4-BE49-F238E27FC236}">
                <a16:creationId xmlns:a16="http://schemas.microsoft.com/office/drawing/2014/main" id="{ADD0CECA-B853-4FBD-840E-A6C0014C17D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7136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47AFBE-76E2-44BF-B959-D7609A1D0CE9}"/>
              </a:ext>
            </a:extLst>
          </p:cNvPr>
          <p:cNvSpPr>
            <a:spLocks noGrp="1"/>
          </p:cNvSpPr>
          <p:nvPr>
            <p:ph type="title"/>
          </p:nvPr>
        </p:nvSpPr>
        <p:spPr/>
        <p:txBody>
          <a:bodyPr/>
          <a:lstStyle/>
          <a:p>
            <a:r>
              <a:rPr lang="es-ES" dirty="0" err="1">
                <a:solidFill>
                  <a:srgbClr val="FF0000"/>
                </a:solidFill>
              </a:rPr>
              <a:t>nARRAR</a:t>
            </a:r>
            <a:endParaRPr lang="es-ES" dirty="0">
              <a:solidFill>
                <a:srgbClr val="FF0000"/>
              </a:solidFill>
            </a:endParaRPr>
          </a:p>
        </p:txBody>
      </p:sp>
      <p:sp>
        <p:nvSpPr>
          <p:cNvPr id="3" name="Marcador de contenido 2">
            <a:extLst>
              <a:ext uri="{FF2B5EF4-FFF2-40B4-BE49-F238E27FC236}">
                <a16:creationId xmlns:a16="http://schemas.microsoft.com/office/drawing/2014/main" id="{8FF29C25-BBEA-4B40-A9B9-0ECE2EC7FFB2}"/>
              </a:ext>
            </a:extLst>
          </p:cNvPr>
          <p:cNvSpPr>
            <a:spLocks noGrp="1"/>
          </p:cNvSpPr>
          <p:nvPr>
            <p:ph idx="1"/>
          </p:nvPr>
        </p:nvSpPr>
        <p:spPr/>
        <p:txBody>
          <a:bodyPr>
            <a:normAutofit/>
          </a:bodyPr>
          <a:lstStyle/>
          <a:p>
            <a:r>
              <a:rPr lang="es-ES" b="1" dirty="0"/>
              <a:t>la narración son sucesos reales o ficticios que se cuentan</a:t>
            </a:r>
            <a:r>
              <a:rPr lang="es-ES" dirty="0"/>
              <a:t> o relatan de manera lógica durante un tiempo definido. Son relatados por una voz narrativa (el narrador). Estos pueden ser, ya sea de manera oral o escrita, (narración histórica, narrativa novelesca, narración periodística, religiosa, en cuentos, leyendas, narraciones deportivas, etc. pudiendo estar narradas en primera, segunda, tercera persona.</a:t>
            </a:r>
            <a:br>
              <a:rPr lang="es-ES" dirty="0"/>
            </a:br>
            <a:br>
              <a:rPr lang="es-ES" dirty="0"/>
            </a:br>
            <a:br>
              <a:rPr lang="es-ES" dirty="0"/>
            </a:br>
            <a:endParaRPr lang="es-ES" dirty="0"/>
          </a:p>
        </p:txBody>
      </p:sp>
      <p:pic>
        <p:nvPicPr>
          <p:cNvPr id="4" name="Sonido grabado">
            <a:hlinkClick r:id="" action="ppaction://media"/>
            <a:extLst>
              <a:ext uri="{FF2B5EF4-FFF2-40B4-BE49-F238E27FC236}">
                <a16:creationId xmlns:a16="http://schemas.microsoft.com/office/drawing/2014/main" id="{7DA5A586-F79F-4368-89A9-D46BAAD093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9088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01693-1FBE-421F-AA4A-26AC7FDE5CBF}"/>
              </a:ext>
            </a:extLst>
          </p:cNvPr>
          <p:cNvSpPr>
            <a:spLocks noGrp="1"/>
          </p:cNvSpPr>
          <p:nvPr>
            <p:ph type="title"/>
          </p:nvPr>
        </p:nvSpPr>
        <p:spPr>
          <a:xfrm>
            <a:off x="1451579" y="726360"/>
            <a:ext cx="9603275" cy="1049235"/>
          </a:xfrm>
        </p:spPr>
        <p:txBody>
          <a:bodyPr/>
          <a:lstStyle/>
          <a:p>
            <a:r>
              <a:rPr lang="es-ES" dirty="0">
                <a:solidFill>
                  <a:srgbClr val="FF0000"/>
                </a:solidFill>
              </a:rPr>
              <a:t>Partes de la narración</a:t>
            </a:r>
          </a:p>
        </p:txBody>
      </p:sp>
      <p:sp>
        <p:nvSpPr>
          <p:cNvPr id="3" name="Marcador de contenido 2">
            <a:extLst>
              <a:ext uri="{FF2B5EF4-FFF2-40B4-BE49-F238E27FC236}">
                <a16:creationId xmlns:a16="http://schemas.microsoft.com/office/drawing/2014/main" id="{6B9EA712-C55A-4C87-AB70-014B38BE4FD4}"/>
              </a:ext>
            </a:extLst>
          </p:cNvPr>
          <p:cNvSpPr>
            <a:spLocks noGrp="1"/>
          </p:cNvSpPr>
          <p:nvPr>
            <p:ph idx="1"/>
          </p:nvPr>
        </p:nvSpPr>
        <p:spPr/>
        <p:txBody>
          <a:bodyPr/>
          <a:lstStyle/>
          <a:p>
            <a:r>
              <a:rPr lang="es-ES" dirty="0"/>
              <a:t>INTRODUCCIÓN O PLANTEAMIENTO.</a:t>
            </a:r>
          </a:p>
          <a:p>
            <a:pPr lvl="1"/>
            <a:r>
              <a:rPr lang="es-ES" dirty="0"/>
              <a:t>Es la parte donde se presenta de forma general la trama. En ella se define el narrador, dando a conocer si el relato está contado en primera, segunda o tercera persona.</a:t>
            </a:r>
          </a:p>
          <a:p>
            <a:pPr lvl="1"/>
            <a:r>
              <a:rPr lang="es-ES" dirty="0"/>
              <a:t>Es una corta explicación del tema y los personajes entre los que va a transcurrir la historia. Las películas, comic, cuentos, etc. todas suelen comenzar así, muchas de ellas con alguna frase tipo “Había una vez…”, “Hace mucho tiempo…”, </a:t>
            </a:r>
            <a:r>
              <a:rPr lang="es-ES" dirty="0" err="1"/>
              <a:t>etc</a:t>
            </a:r>
            <a:endParaRPr lang="es-ES" dirty="0"/>
          </a:p>
          <a:p>
            <a:endParaRPr lang="es-ES" dirty="0"/>
          </a:p>
        </p:txBody>
      </p:sp>
      <p:pic>
        <p:nvPicPr>
          <p:cNvPr id="8" name="Sonido grabado">
            <a:hlinkClick r:id="" action="ppaction://media"/>
            <a:extLst>
              <a:ext uri="{FF2B5EF4-FFF2-40B4-BE49-F238E27FC236}">
                <a16:creationId xmlns:a16="http://schemas.microsoft.com/office/drawing/2014/main" id="{F6377069-7FDC-4AFF-9783-6E51390403C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34749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6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945B0-3611-4091-A821-482EBB83C75A}"/>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A27BF4AC-C289-4FC5-99A7-244FE3FC69A3}"/>
              </a:ext>
            </a:extLst>
          </p:cNvPr>
          <p:cNvSpPr>
            <a:spLocks noGrp="1"/>
          </p:cNvSpPr>
          <p:nvPr>
            <p:ph idx="1"/>
          </p:nvPr>
        </p:nvSpPr>
        <p:spPr/>
        <p:txBody>
          <a:bodyPr/>
          <a:lstStyle/>
          <a:p>
            <a:r>
              <a:rPr lang="es-ES" dirty="0"/>
              <a:t>DESARROLLO</a:t>
            </a:r>
          </a:p>
          <a:p>
            <a:pPr lvl="1"/>
            <a:r>
              <a:rPr lang="es-ES" dirty="0"/>
              <a:t>también se denomina conflicto o nudo. Es la parte donde se comienzan a suceder las acciones y el planteamiento de los hechos y los pasos por los que van pasando los personajes. En esta etapa, el personaje o personajes principales se ven inmersos en situaciones de todo tipo, las cuales pueden incluir momentos hostiles, viajes, cambios físicos del personaje, y sobre todo, se suelen cambiar los ambientes o escenarios.</a:t>
            </a:r>
          </a:p>
          <a:p>
            <a:pPr lvl="1"/>
            <a:r>
              <a:rPr lang="es-ES" dirty="0"/>
              <a:t>Es muy común que en las historias, durante el desarrollo aparezcan otros personajes, algunos de los cuales funcionan como antagonistas, es decir, una especie de “malos” que hacen más trepidante la historia.</a:t>
            </a:r>
          </a:p>
          <a:p>
            <a:pPr lvl="1"/>
            <a:endParaRPr lang="es-ES" dirty="0"/>
          </a:p>
        </p:txBody>
      </p:sp>
      <p:pic>
        <p:nvPicPr>
          <p:cNvPr id="5" name="Sonido grabado">
            <a:hlinkClick r:id="" action="ppaction://media"/>
            <a:extLst>
              <a:ext uri="{FF2B5EF4-FFF2-40B4-BE49-F238E27FC236}">
                <a16:creationId xmlns:a16="http://schemas.microsoft.com/office/drawing/2014/main" id="{1A0D6ABF-FE09-4575-B8AB-6205E46BD4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13193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4BBDD-905A-49BC-AF68-1CFF1B23FB8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5011A58-1B99-47F5-8873-A2E4C9F7284B}"/>
              </a:ext>
            </a:extLst>
          </p:cNvPr>
          <p:cNvSpPr>
            <a:spLocks noGrp="1"/>
          </p:cNvSpPr>
          <p:nvPr>
            <p:ph idx="1"/>
          </p:nvPr>
        </p:nvSpPr>
        <p:spPr/>
        <p:txBody>
          <a:bodyPr/>
          <a:lstStyle/>
          <a:p>
            <a:r>
              <a:rPr lang="es-ES" dirty="0"/>
              <a:t>CLIMAX</a:t>
            </a:r>
          </a:p>
          <a:p>
            <a:pPr lvl="1"/>
            <a:r>
              <a:rPr lang="es-ES" dirty="0"/>
              <a:t>El fragmento de la historia en que la situación que se expone alcanza su máxima expresión o su momento más conflictivo o interesante. En el caso en que sean historias donde aparece un protagonista principal y un personaje antagonista contra el que lucha, el </a:t>
            </a:r>
            <a:r>
              <a:rPr lang="es-ES" dirty="0" err="1"/>
              <a:t>climax</a:t>
            </a:r>
            <a:r>
              <a:rPr lang="es-ES" dirty="0"/>
              <a:t> hace referencia a la parte de mayor tensión entre ellos.</a:t>
            </a:r>
          </a:p>
        </p:txBody>
      </p:sp>
      <p:pic>
        <p:nvPicPr>
          <p:cNvPr id="5" name="Sonido grabado">
            <a:hlinkClick r:id="" action="ppaction://media"/>
            <a:extLst>
              <a:ext uri="{FF2B5EF4-FFF2-40B4-BE49-F238E27FC236}">
                <a16:creationId xmlns:a16="http://schemas.microsoft.com/office/drawing/2014/main" id="{B1B8BAA6-5770-4E9C-A32B-AAA4F52036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3945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8ED14A-064B-4825-BDC0-8A723F3C8BE0}"/>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AA69BD-C1D2-4FD3-87B2-E55617504DE7}"/>
              </a:ext>
            </a:extLst>
          </p:cNvPr>
          <p:cNvSpPr>
            <a:spLocks noGrp="1"/>
          </p:cNvSpPr>
          <p:nvPr>
            <p:ph idx="1"/>
          </p:nvPr>
        </p:nvSpPr>
        <p:spPr/>
        <p:txBody>
          <a:bodyPr/>
          <a:lstStyle/>
          <a:p>
            <a:r>
              <a:rPr lang="es-ES" dirty="0"/>
              <a:t>DESENLACE</a:t>
            </a:r>
          </a:p>
          <a:p>
            <a:pPr lvl="1"/>
            <a:r>
              <a:rPr lang="es-ES" dirty="0"/>
              <a:t>También se puede llamar conclusión. Es la parte donde finaliza la narración. Es el momento donde el personaje consigue su objetivo, se resuelve o terminan los conflictos. Aunque a veces esta conclusión puede quedar abierto, es decir, no queda claro cómo termina. En estos casos las personas pueden hacer su propia interpretación. Suele acabar con la palabra FIN.</a:t>
            </a:r>
          </a:p>
        </p:txBody>
      </p:sp>
      <p:pic>
        <p:nvPicPr>
          <p:cNvPr id="4" name="Sonido grabado">
            <a:hlinkClick r:id="" action="ppaction://media"/>
            <a:extLst>
              <a:ext uri="{FF2B5EF4-FFF2-40B4-BE49-F238E27FC236}">
                <a16:creationId xmlns:a16="http://schemas.microsoft.com/office/drawing/2014/main" id="{4C959805-13F2-40ED-BA59-84BEB5CF95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6021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AED435-E3AF-49D0-B9A8-82AD94B4C5CD}"/>
              </a:ext>
            </a:extLst>
          </p:cNvPr>
          <p:cNvSpPr>
            <a:spLocks noGrp="1"/>
          </p:cNvSpPr>
          <p:nvPr>
            <p:ph type="title"/>
          </p:nvPr>
        </p:nvSpPr>
        <p:spPr/>
        <p:txBody>
          <a:bodyPr/>
          <a:lstStyle/>
          <a:p>
            <a:r>
              <a:rPr lang="es-ES" dirty="0"/>
              <a:t>EJEMPLO DE NARRACIÓN</a:t>
            </a:r>
          </a:p>
        </p:txBody>
      </p:sp>
      <p:sp>
        <p:nvSpPr>
          <p:cNvPr id="3" name="Marcador de contenido 2">
            <a:extLst>
              <a:ext uri="{FF2B5EF4-FFF2-40B4-BE49-F238E27FC236}">
                <a16:creationId xmlns:a16="http://schemas.microsoft.com/office/drawing/2014/main" id="{D10E651A-053C-492D-BF78-D4D6BA5944E4}"/>
              </a:ext>
            </a:extLst>
          </p:cNvPr>
          <p:cNvSpPr>
            <a:spLocks noGrp="1"/>
          </p:cNvSpPr>
          <p:nvPr>
            <p:ph idx="1"/>
          </p:nvPr>
        </p:nvSpPr>
        <p:spPr/>
        <p:txBody>
          <a:bodyPr>
            <a:normAutofit fontScale="25000" lnSpcReduction="20000"/>
          </a:bodyPr>
          <a:lstStyle/>
          <a:p>
            <a:pPr marL="0" indent="0">
              <a:buNone/>
            </a:pPr>
            <a:r>
              <a:rPr lang="es-ES" sz="7200" b="1" dirty="0"/>
              <a:t>Fábula de Samaniego: La cigarra y la hormiga</a:t>
            </a:r>
          </a:p>
          <a:p>
            <a:pPr marL="0" indent="0">
              <a:buNone/>
            </a:pPr>
            <a:r>
              <a:rPr lang="es-ES" sz="7200" dirty="0"/>
              <a:t>La cigarra era feliz disfrutando del verano. El sol brillaba, las flores desprendían su aroma…y la cigarra cantaba y cantaba. Mientras tanto su amiga y vecina, una pequeña hormiga, pasaba el día entero trabajando, recogiendo alimentos.</a:t>
            </a:r>
          </a:p>
          <a:p>
            <a:pPr marL="0" indent="0">
              <a:buNone/>
            </a:pPr>
            <a:r>
              <a:rPr lang="es-ES" sz="7200" dirty="0"/>
              <a:t>–¡Amiga hormiga! ¿No te cansas de tanto trabajar? Descansa un rato conmigo mientras canto algo para ti –le dijo la cigarra a la hormiga.</a:t>
            </a:r>
          </a:p>
          <a:p>
            <a:pPr marL="0" indent="0">
              <a:buNone/>
            </a:pPr>
            <a:r>
              <a:rPr lang="es-ES" sz="7200" dirty="0"/>
              <a:t>–Mejor harías en recoger provisiones para el invierno y dejarte de tanta holgazanería –le respondió la hormiga, mientras transportaba el grano, atareada.</a:t>
            </a:r>
          </a:p>
          <a:p>
            <a:pPr marL="0" indent="0">
              <a:buNone/>
            </a:pPr>
            <a:r>
              <a:rPr lang="es-ES" sz="7200" dirty="0"/>
              <a:t>La cigarra se reía y seguía cantando sin hacer caso a su amiga.</a:t>
            </a:r>
          </a:p>
          <a:p>
            <a:pPr marL="0" indent="0">
              <a:buNone/>
            </a:pPr>
            <a:r>
              <a:rPr lang="es-ES" sz="7200" dirty="0"/>
              <a:t>Hasta que un día, al despertarse, sintió el frío intenso del invierno. Los árboles se habían quedado sin hojas y del cielo caían copos de nieve, mientras la cigarra vagaba por campo, helada y hambrienta. Vio a lo lejos la casa de su vecina la hormiga, y se acercó a pedirle ayuda.</a:t>
            </a:r>
          </a:p>
          <a:p>
            <a:endParaRPr lang="es-ES" dirty="0"/>
          </a:p>
        </p:txBody>
      </p:sp>
      <p:pic>
        <p:nvPicPr>
          <p:cNvPr id="5" name="Sonido grabado">
            <a:hlinkClick r:id="" action="ppaction://media"/>
            <a:extLst>
              <a:ext uri="{FF2B5EF4-FFF2-40B4-BE49-F238E27FC236}">
                <a16:creationId xmlns:a16="http://schemas.microsoft.com/office/drawing/2014/main" id="{9E4C7EF5-E4AF-4B3E-8B1A-333BFA3A4B5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011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8149F-F04D-449A-AF8C-D6DA7111EF42}"/>
              </a:ext>
            </a:extLst>
          </p:cNvPr>
          <p:cNvSpPr>
            <a:spLocks noGrp="1"/>
          </p:cNvSpPr>
          <p:nvPr>
            <p:ph type="title"/>
          </p:nvPr>
        </p:nvSpPr>
        <p:spPr/>
        <p:txBody>
          <a:bodyPr/>
          <a:lstStyle/>
          <a:p>
            <a:endParaRPr lang="es-ES" dirty="0"/>
          </a:p>
        </p:txBody>
      </p:sp>
      <p:sp>
        <p:nvSpPr>
          <p:cNvPr id="3" name="Rectángulo 2">
            <a:extLst>
              <a:ext uri="{FF2B5EF4-FFF2-40B4-BE49-F238E27FC236}">
                <a16:creationId xmlns:a16="http://schemas.microsoft.com/office/drawing/2014/main" id="{8A686692-7321-49BA-A95C-63AD02393A40}"/>
              </a:ext>
            </a:extLst>
          </p:cNvPr>
          <p:cNvSpPr/>
          <p:nvPr/>
        </p:nvSpPr>
        <p:spPr>
          <a:xfrm>
            <a:off x="1575581" y="1720840"/>
            <a:ext cx="8159261" cy="2308324"/>
          </a:xfrm>
          <a:prstGeom prst="rect">
            <a:avLst/>
          </a:prstGeom>
        </p:spPr>
        <p:txBody>
          <a:bodyPr wrap="square">
            <a:spAutoFit/>
          </a:bodyPr>
          <a:lstStyle/>
          <a:p>
            <a:r>
              <a:rPr lang="es-ES" dirty="0"/>
              <a:t>–Amiga hormiga, tengo frío y hambre, ¿no me darías algo de comer? Tú tienes mucha comida y una casa caliente, mientras que yo no tengo nada.</a:t>
            </a:r>
          </a:p>
          <a:p>
            <a:r>
              <a:rPr lang="es-ES" dirty="0"/>
              <a:t>La hormiga entreabrió la puerta de su casa y le dijo a la cigarra.</a:t>
            </a:r>
          </a:p>
          <a:p>
            <a:r>
              <a:rPr lang="es-ES" dirty="0"/>
              <a:t>–Dime, amiga cigarra, ¿qué hacías tú mientras yo madrugaba para trabajar? ¿Qué hacías mientras yo cargaba con granos de trigo de acá para allá?</a:t>
            </a:r>
          </a:p>
          <a:p>
            <a:r>
              <a:rPr lang="es-ES" dirty="0"/>
              <a:t>–Cantaba y cantaba bajo el sol –contestó la cigarra.</a:t>
            </a:r>
          </a:p>
          <a:p>
            <a:r>
              <a:rPr lang="es-ES" dirty="0"/>
              <a:t>–¿Eso hacías? Pues si cantabas en el verano, ahora baila durante el invierno.</a:t>
            </a:r>
          </a:p>
          <a:p>
            <a:r>
              <a:rPr lang="es-ES" dirty="0"/>
              <a:t>Y le cerró la puerta, dejando fuera a la cigarra, que había aprendido la lección.</a:t>
            </a:r>
          </a:p>
        </p:txBody>
      </p:sp>
    </p:spTree>
    <p:extLst>
      <p:ext uri="{BB962C8B-B14F-4D97-AF65-F5344CB8AC3E}">
        <p14:creationId xmlns:p14="http://schemas.microsoft.com/office/powerpoint/2010/main" val="1401593162"/>
      </p:ext>
    </p:extLst>
  </p:cSld>
  <p:clrMapOvr>
    <a:masterClrMapping/>
  </p:clrMapOvr>
</p:sld>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Ion</Template>
  <TotalTime>88</TotalTime>
  <Words>755</Words>
  <Application>Microsoft Office PowerPoint</Application>
  <PresentationFormat>Panorámica</PresentationFormat>
  <Paragraphs>31</Paragraphs>
  <Slides>8</Slides>
  <Notes>0</Notes>
  <HiddenSlides>0</HiddenSlides>
  <MMClips>7</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8</vt:i4>
      </vt:variant>
    </vt:vector>
  </HeadingPairs>
  <TitlesOfParts>
    <vt:vector size="11" baseType="lpstr">
      <vt:lpstr>Arial</vt:lpstr>
      <vt:lpstr>Gill Sans MT</vt:lpstr>
      <vt:lpstr>Galería</vt:lpstr>
      <vt:lpstr>Apoyo lengua Semana  del 27 al 30</vt:lpstr>
      <vt:lpstr>nARRAR</vt:lpstr>
      <vt:lpstr>Partes de la narración</vt:lpstr>
      <vt:lpstr>Presentación de PowerPoint</vt:lpstr>
      <vt:lpstr>Presentación de PowerPoint</vt:lpstr>
      <vt:lpstr>Presentación de PowerPoint</vt:lpstr>
      <vt:lpstr>EJEMPLO DE NARRACIÓN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Apoyo lengua Semana  del 20 al 24</dc:title>
  <dc:creator>ana isabel arroyo manrique</dc:creator>
  <cp:lastModifiedBy>ana isabel arroyo manrique</cp:lastModifiedBy>
  <cp:revision>10</cp:revision>
  <dcterms:created xsi:type="dcterms:W3CDTF">2020-04-19T15:29:26Z</dcterms:created>
  <dcterms:modified xsi:type="dcterms:W3CDTF">2020-04-20T22:41:24Z</dcterms:modified>
</cp:coreProperties>
</file>